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4" r:id="rId4"/>
    <p:sldId id="261" r:id="rId5"/>
    <p:sldId id="259" r:id="rId6"/>
    <p:sldId id="260" r:id="rId7"/>
    <p:sldId id="265" r:id="rId8"/>
    <p:sldId id="266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190" y="2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5B6DD-72E5-4E1D-85DE-460C4FDE9B49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96BB0-25CD-459F-A502-77139A9E2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96BB0-25CD-459F-A502-77139A9E2CF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96BB0-25CD-459F-A502-77139A9E2CF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96BB0-25CD-459F-A502-77139A9E2CF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96BB0-25CD-459F-A502-77139A9E2CF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96BB0-25CD-459F-A502-77139A9E2CF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96BB0-25CD-459F-A502-77139A9E2CF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96BB0-25CD-459F-A502-77139A9E2CF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96BB0-25CD-459F-A502-77139A9E2CF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96BB0-25CD-459F-A502-77139A9E2CF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ekl.donland.ru/Default.aspx?pageid=5235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rcnekl.ru/?cat=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a8c500051b2469e485ff1145d30f9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152400"/>
            <a:ext cx="1447800" cy="14824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связной\Desktop\Новая папка\Coat_of_arms_of_Pokrovskoe_(Rostov_oblast)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914400" cy="1177340"/>
          </a:xfrm>
          <a:prstGeom prst="rect">
            <a:avLst/>
          </a:prstGeom>
          <a:noFill/>
        </p:spPr>
      </p:pic>
      <p:pic>
        <p:nvPicPr>
          <p:cNvPr id="5" name="Picture 3" descr="C:\Users\связной\Desktop\Новая папка\roditel_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8435" y="3657600"/>
            <a:ext cx="2425565" cy="1447800"/>
          </a:xfrm>
          <a:prstGeom prst="rect">
            <a:avLst/>
          </a:prstGeom>
          <a:noFill/>
        </p:spPr>
      </p:pic>
      <p:pic>
        <p:nvPicPr>
          <p:cNvPr id="1028" name="Picture 4" descr="C:\Users\связной\Desktop\Новая папка\сеп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352800"/>
            <a:ext cx="2819400" cy="1534224"/>
          </a:xfrm>
          <a:prstGeom prst="rect">
            <a:avLst/>
          </a:prstGeom>
          <a:noFill/>
        </p:spPr>
      </p:pic>
      <p:pic>
        <p:nvPicPr>
          <p:cNvPr id="39939" name="Picture 3" descr="C:\Users\связной\Desktop\wr-720_sh-1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47800"/>
            <a:ext cx="1676400" cy="1115175"/>
          </a:xfrm>
          <a:prstGeom prst="rect">
            <a:avLst/>
          </a:prstGeom>
          <a:noFill/>
        </p:spPr>
      </p:pic>
      <p:pic>
        <p:nvPicPr>
          <p:cNvPr id="1026" name="Picture 2" descr="C:\Users\связной\Desktop\эмб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228600"/>
            <a:ext cx="1699804" cy="685800"/>
          </a:xfrm>
          <a:prstGeom prst="rect">
            <a:avLst/>
          </a:prstGeom>
          <a:noFill/>
        </p:spPr>
      </p:pic>
      <p:pic>
        <p:nvPicPr>
          <p:cNvPr id="17409" name="Picture 1" descr="C:\Users\связной\Desktop\рен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1981200"/>
            <a:ext cx="7905750" cy="2724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связной\Desktop\image4LE0YXU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590800"/>
            <a:ext cx="2489200" cy="18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62000"/>
            <a:ext cx="6858000" cy="685800"/>
          </a:xfrm>
          <a:effectLst>
            <a:outerShdw blurRad="50800" dist="38100" dir="13500000" algn="br" rotWithShape="0">
              <a:srgbClr val="FFFF00">
                <a:alpha val="95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ctika script" pitchFamily="2" charset="0"/>
              </a:rPr>
              <a:t>Акция «Помоги пойти учиться»</a:t>
            </a:r>
            <a:r>
              <a:rPr lang="ru-RU" dirty="0" smtClean="0">
                <a:solidFill>
                  <a:srgbClr val="002060"/>
                </a:solidFill>
                <a:latin typeface="Arctika script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ctika script" pitchFamily="2" charset="0"/>
              </a:rPr>
            </a:br>
            <a:endParaRPr lang="ru-RU" dirty="0">
              <a:solidFill>
                <a:srgbClr val="002060"/>
              </a:solidFill>
              <a:latin typeface="Arctika scrip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2133600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5500" dirty="0" smtClean="0">
                <a:solidFill>
                  <a:srgbClr val="002060"/>
                </a:solidFill>
                <a:latin typeface="KabelCTT Ultra" pitchFamily="2" charset="0"/>
              </a:rPr>
              <a:t>     В рамках акции «Помоги пойти учиться» оказана помощь </a:t>
            </a:r>
            <a:r>
              <a:rPr lang="ru-RU" sz="5500" dirty="0" smtClean="0">
                <a:solidFill>
                  <a:srgbClr val="002060"/>
                </a:solidFill>
                <a:latin typeface="KabelCTT Ultra" pitchFamily="2" charset="0"/>
              </a:rPr>
              <a:t>120 </a:t>
            </a:r>
            <a:r>
              <a:rPr lang="ru-RU" sz="5500" dirty="0" smtClean="0">
                <a:solidFill>
                  <a:srgbClr val="002060"/>
                </a:solidFill>
                <a:latin typeface="KabelCTT Ultra" pitchFamily="2" charset="0"/>
              </a:rPr>
              <a:t>школьникам. Это портфели, канцелярия, одежда обувь, рабочие тетради, атласы и учебники.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4000" dirty="0" smtClean="0">
                <a:solidFill>
                  <a:srgbClr val="002060"/>
                </a:solidFill>
                <a:latin typeface="KabelCTT Ultra" pitchFamily="2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KabelCTT Ultra" pitchFamily="2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KabelCTT Ultra" pitchFamily="2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KabelCTT Ultra" pitchFamily="2" charset="0"/>
              </a:rPr>
            </a:br>
            <a:endParaRPr lang="ru-RU" sz="2800" dirty="0" smtClean="0">
              <a:solidFill>
                <a:srgbClr val="002060"/>
              </a:solidFill>
              <a:latin typeface="KabelCTT Ultra" pitchFamily="2" charset="0"/>
            </a:endParaRPr>
          </a:p>
          <a:p>
            <a:pPr algn="just">
              <a:lnSpc>
                <a:spcPct val="120000"/>
              </a:lnSpc>
              <a:buNone/>
            </a:pPr>
            <a:endParaRPr lang="ru-RU" sz="2400" dirty="0">
              <a:solidFill>
                <a:srgbClr val="002060"/>
              </a:solidFill>
              <a:latin typeface="KabelCTT Ultra" pitchFamily="2" charset="0"/>
              <a:cs typeface="Lao UI" pitchFamily="34" charset="0"/>
            </a:endParaRPr>
          </a:p>
        </p:txBody>
      </p:sp>
      <p:pic>
        <p:nvPicPr>
          <p:cNvPr id="6" name="Picture 4" descr="C:\Users\связной\Desktop\Новая папка\сеп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86000" cy="1243965"/>
          </a:xfrm>
          <a:prstGeom prst="rect">
            <a:avLst/>
          </a:prstGeom>
          <a:noFill/>
        </p:spPr>
      </p:pic>
      <p:pic>
        <p:nvPicPr>
          <p:cNvPr id="4099" name="Picture 3" descr="C:\Users\связной\Desktop\imageTQ80KU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114800"/>
            <a:ext cx="2971800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связной\Desktop\imageGJ2ULIN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2819400"/>
            <a:ext cx="3581400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связной\Desktop\image1L904FG5.jpg"/>
          <p:cNvPicPr>
            <a:picLocks noChangeAspect="1" noChangeArrowheads="1"/>
          </p:cNvPicPr>
          <p:nvPr/>
        </p:nvPicPr>
        <p:blipFill>
          <a:blip r:embed="rId7" cstate="print"/>
          <a:srcRect l="9494" t="21519" r="10759" b="5063"/>
          <a:stretch>
            <a:fillRect/>
          </a:stretch>
        </p:blipFill>
        <p:spPr bwMode="auto">
          <a:xfrm>
            <a:off x="0" y="3581400"/>
            <a:ext cx="3641834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67200" y="1295400"/>
            <a:ext cx="4419600" cy="5257800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2900" dirty="0" smtClean="0">
                <a:solidFill>
                  <a:srgbClr val="002060"/>
                </a:solidFill>
                <a:latin typeface="KabelCTT Ultra" pitchFamily="2" charset="0"/>
                <a:cs typeface="Lao UI" pitchFamily="34" charset="0"/>
              </a:rPr>
              <a:t>    </a:t>
            </a:r>
            <a:r>
              <a:rPr lang="ru-RU" sz="2800" dirty="0" smtClean="0">
                <a:solidFill>
                  <a:srgbClr val="002060"/>
                </a:solidFill>
                <a:latin typeface="KabelCTT Ultra" pitchFamily="2" charset="0"/>
                <a:cs typeface="Lao UI" pitchFamily="34" charset="0"/>
              </a:rPr>
              <a:t>На сайте Администрации </a:t>
            </a:r>
            <a:r>
              <a:rPr lang="ru-RU" sz="2800" dirty="0" err="1" smtClean="0">
                <a:solidFill>
                  <a:srgbClr val="002060"/>
                </a:solidFill>
                <a:latin typeface="KabelCTT Ultra" pitchFamily="2" charset="0"/>
                <a:cs typeface="Lao UI" pitchFamily="34" charset="0"/>
              </a:rPr>
              <a:t>Неклиновского</a:t>
            </a:r>
            <a:r>
              <a:rPr lang="ru-RU" sz="2800" dirty="0" smtClean="0">
                <a:solidFill>
                  <a:srgbClr val="002060"/>
                </a:solidFill>
                <a:latin typeface="KabelCTT Ultra" pitchFamily="2" charset="0"/>
                <a:cs typeface="Lao UI" pitchFamily="34" charset="0"/>
              </a:rPr>
              <a:t> района в рубрике «Поможем ближнему» размещен перечень потребностей семей </a:t>
            </a:r>
            <a:r>
              <a:rPr lang="ru-RU" sz="2800" dirty="0" err="1" smtClean="0">
                <a:solidFill>
                  <a:srgbClr val="002060"/>
                </a:solidFill>
                <a:latin typeface="KabelCTT Ultra" pitchFamily="2" charset="0"/>
                <a:cs typeface="Lao UI" pitchFamily="34" charset="0"/>
              </a:rPr>
              <a:t>Неклиновского</a:t>
            </a:r>
            <a:r>
              <a:rPr lang="ru-RU" sz="2800" dirty="0" smtClean="0">
                <a:solidFill>
                  <a:srgbClr val="002060"/>
                </a:solidFill>
                <a:latin typeface="KabelCTT Ultra" pitchFamily="2" charset="0"/>
                <a:cs typeface="Lao UI" pitchFamily="34" charset="0"/>
              </a:rPr>
              <a:t> района</a:t>
            </a:r>
            <a:r>
              <a:rPr lang="ru-RU" sz="2800" dirty="0" smtClean="0">
                <a:solidFill>
                  <a:srgbClr val="002060"/>
                </a:solidFill>
                <a:latin typeface="KabelCTT Ultra" pitchFamily="2" charset="0"/>
              </a:rPr>
              <a:t>, находящихся в трудной жизненной ситуации, в волонтерской и иных видах помощи: </a:t>
            </a:r>
            <a:r>
              <a:rPr lang="en-US" sz="2800" dirty="0" smtClean="0">
                <a:solidFill>
                  <a:srgbClr val="002060"/>
                </a:solidFill>
                <a:latin typeface="KabelCTT Ultra" pitchFamily="2" charset="0"/>
                <a:hlinkClick r:id="rId3"/>
              </a:rPr>
              <a:t>http://nekl.donland.ru/Default.aspx?pageid=52351</a:t>
            </a:r>
            <a:r>
              <a:rPr lang="ru-RU" sz="2800" dirty="0" smtClean="0">
                <a:solidFill>
                  <a:srgbClr val="002060"/>
                </a:solidFill>
                <a:latin typeface="KabelCTT Ultra" pitchFamily="2" charset="0"/>
              </a:rPr>
              <a:t>  </a:t>
            </a:r>
            <a:endParaRPr lang="ru-RU" sz="2400" dirty="0">
              <a:solidFill>
                <a:srgbClr val="002060"/>
              </a:solidFill>
              <a:latin typeface="KabelCTT Ultra" pitchFamily="2" charset="0"/>
              <a:cs typeface="Lao UI" pitchFamily="34" charset="0"/>
            </a:endParaRPr>
          </a:p>
        </p:txBody>
      </p:sp>
      <p:pic>
        <p:nvPicPr>
          <p:cNvPr id="6" name="Picture 4" descr="C:\Users\связной\Desktop\Новая папка\сеп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86000" cy="1243965"/>
          </a:xfrm>
          <a:prstGeom prst="rect">
            <a:avLst/>
          </a:prstGeom>
          <a:noFill/>
        </p:spPr>
      </p:pic>
      <p:pic>
        <p:nvPicPr>
          <p:cNvPr id="1026" name="Picture 2" descr="C:\Users\связной\Desktop\льг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209800"/>
            <a:ext cx="3962400" cy="2805462"/>
          </a:xfrm>
          <a:prstGeom prst="rect">
            <a:avLst/>
          </a:prstGeom>
          <a:noFill/>
        </p:spPr>
      </p:pic>
      <p:pic>
        <p:nvPicPr>
          <p:cNvPr id="4" name="Picture 3" descr="C:\Users\связной\Desktop\оен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0"/>
            <a:ext cx="7326787" cy="1462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связной\Desktop\Новая папка\се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6000" cy="124396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0"/>
            <a:ext cx="840303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C:\Users\связной\Desktop\оен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0"/>
            <a:ext cx="7326787" cy="1462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62000"/>
            <a:ext cx="6858000" cy="685800"/>
          </a:xfrm>
          <a:effectLst>
            <a:outerShdw blurRad="50800" dist="38100" dir="13500000" algn="br" rotWithShape="0">
              <a:srgbClr val="FFFF00">
                <a:alpha val="95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ctika script" pitchFamily="2" charset="0"/>
              </a:rPr>
              <a:t>Сайт социально-реабилитационного центра </a:t>
            </a:r>
            <a:r>
              <a:rPr lang="ru-RU" dirty="0" smtClean="0">
                <a:solidFill>
                  <a:srgbClr val="002060"/>
                </a:solidFill>
                <a:latin typeface="Arctika script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ctika script" pitchFamily="2" charset="0"/>
              </a:rPr>
            </a:br>
            <a:endParaRPr lang="ru-RU" dirty="0">
              <a:solidFill>
                <a:srgbClr val="002060"/>
              </a:solidFill>
              <a:latin typeface="Arctika scrip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67200" y="1295400"/>
            <a:ext cx="4419600" cy="525780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2900" dirty="0" smtClean="0">
                <a:solidFill>
                  <a:srgbClr val="002060"/>
                </a:solidFill>
                <a:latin typeface="KabelCTT Ultra" pitchFamily="2" charset="0"/>
                <a:cs typeface="Lao UI" pitchFamily="34" charset="0"/>
              </a:rPr>
              <a:t>    </a:t>
            </a:r>
            <a:r>
              <a:rPr lang="ru-RU" sz="2800" dirty="0" smtClean="0">
                <a:solidFill>
                  <a:srgbClr val="002060"/>
                </a:solidFill>
                <a:latin typeface="KabelCTT Ultra" pitchFamily="2" charset="0"/>
                <a:cs typeface="Lao UI" pitchFamily="34" charset="0"/>
              </a:rPr>
              <a:t>На сайте социально-реабилитационного центра для несовершеннолетних </a:t>
            </a:r>
            <a:r>
              <a:rPr lang="ru-RU" sz="2800" dirty="0" err="1" smtClean="0">
                <a:solidFill>
                  <a:srgbClr val="002060"/>
                </a:solidFill>
                <a:latin typeface="KabelCTT Ultra" pitchFamily="2" charset="0"/>
                <a:cs typeface="Lao UI" pitchFamily="34" charset="0"/>
              </a:rPr>
              <a:t>Неклиновского</a:t>
            </a:r>
            <a:r>
              <a:rPr lang="ru-RU" sz="2800" dirty="0" smtClean="0">
                <a:solidFill>
                  <a:srgbClr val="002060"/>
                </a:solidFill>
                <a:latin typeface="KabelCTT Ultra" pitchFamily="2" charset="0"/>
                <a:cs typeface="Lao UI" pitchFamily="34" charset="0"/>
              </a:rPr>
              <a:t> района в рубрике «Семейное подспорье» размещен перечень потребностей семей </a:t>
            </a:r>
            <a:r>
              <a:rPr lang="ru-RU" sz="2800" dirty="0" err="1" smtClean="0">
                <a:solidFill>
                  <a:srgbClr val="002060"/>
                </a:solidFill>
                <a:latin typeface="KabelCTT Ultra" pitchFamily="2" charset="0"/>
                <a:cs typeface="Lao UI" pitchFamily="34" charset="0"/>
              </a:rPr>
              <a:t>Неклиновского</a:t>
            </a:r>
            <a:r>
              <a:rPr lang="ru-RU" sz="2800" dirty="0" smtClean="0">
                <a:solidFill>
                  <a:srgbClr val="002060"/>
                </a:solidFill>
                <a:latin typeface="KabelCTT Ultra" pitchFamily="2" charset="0"/>
                <a:cs typeface="Lao UI" pitchFamily="34" charset="0"/>
              </a:rPr>
              <a:t> района</a:t>
            </a:r>
            <a:r>
              <a:rPr lang="ru-RU" sz="2800" dirty="0" smtClean="0">
                <a:solidFill>
                  <a:srgbClr val="002060"/>
                </a:solidFill>
                <a:latin typeface="KabelCTT Ultra" pitchFamily="2" charset="0"/>
              </a:rPr>
              <a:t>, находящихся в трудной жизненной ситуации, в волонтерской и иных видах помощи: </a:t>
            </a:r>
            <a:r>
              <a:rPr lang="en-US" sz="2800" dirty="0" smtClean="0">
                <a:solidFill>
                  <a:srgbClr val="002060"/>
                </a:solidFill>
                <a:latin typeface="KabelCTT Ultra" pitchFamily="2" charset="0"/>
                <a:hlinkClick r:id="rId3"/>
              </a:rPr>
              <a:t>http://srcnekl.ru/?cat=6</a:t>
            </a:r>
            <a:r>
              <a:rPr lang="ru-RU" sz="2800" dirty="0" smtClean="0">
                <a:solidFill>
                  <a:srgbClr val="002060"/>
                </a:solidFill>
                <a:latin typeface="KabelCTT Ultra" pitchFamily="2" charset="0"/>
              </a:rPr>
              <a:t> </a:t>
            </a:r>
            <a:endParaRPr lang="ru-RU" sz="2400" dirty="0">
              <a:solidFill>
                <a:srgbClr val="002060"/>
              </a:solidFill>
              <a:latin typeface="KabelCTT Ultra" pitchFamily="2" charset="0"/>
              <a:cs typeface="Lao UI" pitchFamily="34" charset="0"/>
            </a:endParaRPr>
          </a:p>
        </p:txBody>
      </p:sp>
      <p:pic>
        <p:nvPicPr>
          <p:cNvPr id="6" name="Picture 4" descr="C:\Users\связной\Desktop\Новая папка\сеп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86000" cy="1243965"/>
          </a:xfrm>
          <a:prstGeom prst="rect">
            <a:avLst/>
          </a:prstGeom>
          <a:noFill/>
        </p:spPr>
      </p:pic>
      <p:pic>
        <p:nvPicPr>
          <p:cNvPr id="1027" name="Picture 3" descr="C:\Users\связной\Desktop\шп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133600"/>
            <a:ext cx="4038600" cy="2859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62000"/>
            <a:ext cx="6858000" cy="685800"/>
          </a:xfrm>
          <a:effectLst>
            <a:outerShdw blurRad="50800" dist="38100" dir="13500000" algn="br" rotWithShape="0">
              <a:srgbClr val="FFFF00">
                <a:alpha val="95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ctika script" pitchFamily="2" charset="0"/>
              </a:rPr>
              <a:t>Сайт социально-реабилитационного центра </a:t>
            </a:r>
            <a:r>
              <a:rPr lang="ru-RU" dirty="0" smtClean="0">
                <a:solidFill>
                  <a:srgbClr val="002060"/>
                </a:solidFill>
                <a:latin typeface="Arctika script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ctika script" pitchFamily="2" charset="0"/>
              </a:rPr>
            </a:br>
            <a:endParaRPr lang="ru-RU" dirty="0">
              <a:solidFill>
                <a:srgbClr val="002060"/>
              </a:solidFill>
              <a:latin typeface="Arctika script" pitchFamily="2" charset="0"/>
            </a:endParaRPr>
          </a:p>
        </p:txBody>
      </p:sp>
      <p:pic>
        <p:nvPicPr>
          <p:cNvPr id="6" name="Picture 4" descr="C:\Users\связной\Desktop\Новая папка\се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6000" cy="1243965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447800"/>
            <a:ext cx="826992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зной\Desktop\Рисунок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3876526" cy="2743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62000"/>
            <a:ext cx="6858000" cy="685800"/>
          </a:xfrm>
          <a:effectLst>
            <a:outerShdw blurRad="50800" dist="38100" dir="13500000" algn="br" rotWithShape="0">
              <a:srgbClr val="FFFF00">
                <a:alpha val="95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ctika script" pitchFamily="2" charset="0"/>
              </a:rPr>
              <a:t>Акция «Семья помогает семье»</a:t>
            </a:r>
            <a:r>
              <a:rPr lang="ru-RU" dirty="0" smtClean="0">
                <a:solidFill>
                  <a:srgbClr val="002060"/>
                </a:solidFill>
                <a:latin typeface="Arctika script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ctika script" pitchFamily="2" charset="0"/>
              </a:rPr>
            </a:br>
            <a:endParaRPr lang="ru-RU" dirty="0">
              <a:solidFill>
                <a:srgbClr val="002060"/>
              </a:solidFill>
              <a:latin typeface="Arctika scrip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1400" y="1295400"/>
            <a:ext cx="5105400" cy="525780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2800" dirty="0" smtClean="0">
                <a:solidFill>
                  <a:srgbClr val="002060"/>
                </a:solidFill>
                <a:latin typeface="KabelCTT Ultra" pitchFamily="2" charset="0"/>
              </a:rPr>
              <a:t>Для привлечения неравнодушных людей к помощи малообеспеченным семьям в </a:t>
            </a:r>
            <a:r>
              <a:rPr lang="ru-RU" sz="2800" dirty="0" err="1" smtClean="0">
                <a:solidFill>
                  <a:srgbClr val="002060"/>
                </a:solidFill>
                <a:latin typeface="KabelCTT Ultra" pitchFamily="2" charset="0"/>
              </a:rPr>
              <a:t>Неклиновском</a:t>
            </a:r>
            <a:r>
              <a:rPr lang="ru-RU" sz="2800" dirty="0" smtClean="0">
                <a:solidFill>
                  <a:srgbClr val="002060"/>
                </a:solidFill>
                <a:latin typeface="KabelCTT Ultra" pitchFamily="2" charset="0"/>
              </a:rPr>
              <a:t> районе была проведена благотворительная акция «Семья помогает семье» для семей, находящихся в трудной жизненной ситуации.         </a:t>
            </a:r>
            <a:br>
              <a:rPr lang="ru-RU" sz="2800" dirty="0" smtClean="0">
                <a:solidFill>
                  <a:srgbClr val="002060"/>
                </a:solidFill>
                <a:latin typeface="KabelCTT Ultra" pitchFamily="2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KabelCTT Ultra" pitchFamily="2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KabelCTT Ultra" pitchFamily="2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KabelCTT Ultra" pitchFamily="2" charset="0"/>
              </a:rPr>
              <a:t>Приоритетным направлением работы благотворительной акции является оказание социальной помощи семьям находящимся в сложном материальном положении. </a:t>
            </a:r>
          </a:p>
          <a:p>
            <a:pPr algn="just">
              <a:lnSpc>
                <a:spcPct val="120000"/>
              </a:lnSpc>
              <a:buNone/>
            </a:pPr>
            <a:endParaRPr lang="ru-RU" sz="2800" dirty="0" smtClean="0">
              <a:solidFill>
                <a:srgbClr val="002060"/>
              </a:solidFill>
              <a:latin typeface="KabelCTT Ultra" pitchFamily="2" charset="0"/>
            </a:endParaRPr>
          </a:p>
          <a:p>
            <a:pPr algn="just">
              <a:lnSpc>
                <a:spcPct val="120000"/>
              </a:lnSpc>
              <a:buNone/>
            </a:pPr>
            <a:endParaRPr lang="ru-RU" sz="2800" dirty="0" smtClean="0">
              <a:solidFill>
                <a:srgbClr val="002060"/>
              </a:solidFill>
              <a:latin typeface="KabelCTT Ultra" pitchFamily="2" charset="0"/>
            </a:endParaRPr>
          </a:p>
          <a:p>
            <a:pPr algn="just">
              <a:lnSpc>
                <a:spcPct val="120000"/>
              </a:lnSpc>
              <a:buNone/>
            </a:pPr>
            <a:endParaRPr lang="ru-RU" sz="2400" dirty="0">
              <a:solidFill>
                <a:srgbClr val="002060"/>
              </a:solidFill>
              <a:latin typeface="KabelCTT Ultra" pitchFamily="2" charset="0"/>
              <a:cs typeface="Lao UI" pitchFamily="34" charset="0"/>
            </a:endParaRPr>
          </a:p>
        </p:txBody>
      </p:sp>
      <p:pic>
        <p:nvPicPr>
          <p:cNvPr id="6" name="Picture 4" descr="C:\Users\связной\Desktop\Новая папка\сеп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86000" cy="1243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62000"/>
            <a:ext cx="6858000" cy="685800"/>
          </a:xfrm>
          <a:effectLst>
            <a:outerShdw blurRad="50800" dist="38100" dir="13500000" algn="br" rotWithShape="0">
              <a:srgbClr val="FFFF00">
                <a:alpha val="95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ctika script" pitchFamily="2" charset="0"/>
              </a:rPr>
              <a:t>Акция «Семья помогает семье»</a:t>
            </a:r>
            <a:r>
              <a:rPr lang="ru-RU" dirty="0" smtClean="0">
                <a:solidFill>
                  <a:srgbClr val="002060"/>
                </a:solidFill>
                <a:latin typeface="Arctika script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ctika script" pitchFamily="2" charset="0"/>
              </a:rPr>
            </a:br>
            <a:endParaRPr lang="ru-RU" dirty="0">
              <a:solidFill>
                <a:srgbClr val="002060"/>
              </a:solidFill>
              <a:latin typeface="Arctika scrip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43840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2800" dirty="0" smtClean="0">
                <a:solidFill>
                  <a:srgbClr val="002060"/>
                </a:solidFill>
                <a:latin typeface="KabelCTT Ultra" pitchFamily="2" charset="0"/>
              </a:rPr>
              <a:t> </a:t>
            </a:r>
          </a:p>
          <a:p>
            <a:pPr algn="just">
              <a:lnSpc>
                <a:spcPct val="120000"/>
              </a:lnSpc>
              <a:buNone/>
            </a:pPr>
            <a:endParaRPr lang="ru-RU" sz="2800" dirty="0" smtClean="0">
              <a:solidFill>
                <a:srgbClr val="002060"/>
              </a:solidFill>
              <a:latin typeface="KabelCTT Ultra" pitchFamily="2" charset="0"/>
            </a:endParaRPr>
          </a:p>
          <a:p>
            <a:pPr algn="just">
              <a:lnSpc>
                <a:spcPct val="120000"/>
              </a:lnSpc>
              <a:buNone/>
            </a:pPr>
            <a:endParaRPr lang="ru-RU" sz="2800" dirty="0" smtClean="0">
              <a:solidFill>
                <a:srgbClr val="002060"/>
              </a:solidFill>
              <a:latin typeface="KabelCTT Ultra" pitchFamily="2" charset="0"/>
            </a:endParaRPr>
          </a:p>
          <a:p>
            <a:pPr algn="just">
              <a:lnSpc>
                <a:spcPct val="120000"/>
              </a:lnSpc>
              <a:buNone/>
            </a:pPr>
            <a:endParaRPr lang="ru-RU" sz="2400" dirty="0">
              <a:solidFill>
                <a:srgbClr val="002060"/>
              </a:solidFill>
              <a:latin typeface="KabelCTT Ultra" pitchFamily="2" charset="0"/>
              <a:cs typeface="Lao UI" pitchFamily="34" charset="0"/>
            </a:endParaRPr>
          </a:p>
        </p:txBody>
      </p:sp>
      <p:pic>
        <p:nvPicPr>
          <p:cNvPr id="6" name="Picture 4" descr="C:\Users\связной\Desktop\Новая папка\се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6000" cy="1243965"/>
          </a:xfrm>
          <a:prstGeom prst="rect">
            <a:avLst/>
          </a:prstGeom>
          <a:noFill/>
        </p:spPr>
      </p:pic>
      <p:pic>
        <p:nvPicPr>
          <p:cNvPr id="7" name="Picture 2" descr="https://i.mycdn.me/image?id=860655010483&amp;t=3&amp;plc=WEB&amp;tkn=*Pw48D6hq0BxOmrubhQ4dvtVEt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438524"/>
            <a:ext cx="3733800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s://i.mycdn.me/image?id=860655110835&amp;t=3&amp;plc=WEB&amp;tkn=*LcaEx108aKoT9ooJxJ1d3qYD2Y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371600"/>
            <a:ext cx="4343400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s://i.mycdn.me/image?id=860654998195&amp;t=3&amp;plc=WEB&amp;tkn=*m_Y-xrh6K8_WYK04yeWsb9Tb1O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3867150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https://i.mycdn.me/image?id=860655841715&amp;t=3&amp;plc=WEB&amp;tkn=*QiyM0mUjLHhlXxfPlpUZc1M4Id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2133600"/>
            <a:ext cx="3735474" cy="2491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62000"/>
            <a:ext cx="6858000" cy="685800"/>
          </a:xfrm>
          <a:effectLst>
            <a:outerShdw blurRad="50800" dist="38100" dir="13500000" algn="br" rotWithShape="0">
              <a:srgbClr val="FFFF00">
                <a:alpha val="95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ctika script" pitchFamily="2" charset="0"/>
              </a:rPr>
              <a:t>Акция «Семья помогает семье»</a:t>
            </a:r>
            <a:r>
              <a:rPr lang="ru-RU" dirty="0" smtClean="0">
                <a:solidFill>
                  <a:srgbClr val="002060"/>
                </a:solidFill>
                <a:latin typeface="Arctika script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ctika script" pitchFamily="2" charset="0"/>
              </a:rPr>
            </a:br>
            <a:endParaRPr lang="ru-RU" dirty="0">
              <a:solidFill>
                <a:srgbClr val="002060"/>
              </a:solidFill>
              <a:latin typeface="Arctika scrip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43840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2800" dirty="0" smtClean="0">
                <a:solidFill>
                  <a:srgbClr val="002060"/>
                </a:solidFill>
                <a:latin typeface="KabelCTT Ultra" pitchFamily="2" charset="0"/>
              </a:rPr>
              <a:t> </a:t>
            </a:r>
          </a:p>
          <a:p>
            <a:pPr algn="just">
              <a:lnSpc>
                <a:spcPct val="120000"/>
              </a:lnSpc>
              <a:buNone/>
            </a:pPr>
            <a:endParaRPr lang="ru-RU" sz="2800" dirty="0" smtClean="0">
              <a:solidFill>
                <a:srgbClr val="002060"/>
              </a:solidFill>
              <a:latin typeface="KabelCTT Ultra" pitchFamily="2" charset="0"/>
            </a:endParaRPr>
          </a:p>
          <a:p>
            <a:pPr algn="just">
              <a:lnSpc>
                <a:spcPct val="120000"/>
              </a:lnSpc>
              <a:buNone/>
            </a:pPr>
            <a:endParaRPr lang="ru-RU" sz="2800" dirty="0" smtClean="0">
              <a:solidFill>
                <a:srgbClr val="002060"/>
              </a:solidFill>
              <a:latin typeface="KabelCTT Ultra" pitchFamily="2" charset="0"/>
            </a:endParaRPr>
          </a:p>
          <a:p>
            <a:pPr algn="just">
              <a:lnSpc>
                <a:spcPct val="120000"/>
              </a:lnSpc>
              <a:buNone/>
            </a:pPr>
            <a:endParaRPr lang="ru-RU" sz="2400" dirty="0">
              <a:solidFill>
                <a:srgbClr val="002060"/>
              </a:solidFill>
              <a:latin typeface="KabelCTT Ultra" pitchFamily="2" charset="0"/>
              <a:cs typeface="Lao UI" pitchFamily="34" charset="0"/>
            </a:endParaRPr>
          </a:p>
        </p:txBody>
      </p:sp>
      <p:pic>
        <p:nvPicPr>
          <p:cNvPr id="6" name="Picture 4" descr="C:\Users\связной\Desktop\Новая папка\се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6000" cy="124396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09600" y="1371600"/>
            <a:ext cx="79248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KabelCTT Ultra" pitchFamily="2" charset="0"/>
              </a:rPr>
              <a:t>В рамках акции «Семья помогает семье» адресную натуральную помощь получили </a:t>
            </a:r>
            <a:r>
              <a:rPr lang="ru-RU" sz="2400" dirty="0" smtClean="0">
                <a:solidFill>
                  <a:srgbClr val="FF0000"/>
                </a:solidFill>
                <a:latin typeface="KabelCTT Ultra" pitchFamily="2" charset="0"/>
              </a:rPr>
              <a:t>150 </a:t>
            </a:r>
            <a:r>
              <a:rPr lang="ru-RU" sz="2400" dirty="0" smtClean="0">
                <a:solidFill>
                  <a:srgbClr val="FF0000"/>
                </a:solidFill>
                <a:latin typeface="KabelCTT Ultra" pitchFamily="2" charset="0"/>
              </a:rPr>
              <a:t>семей </a:t>
            </a:r>
            <a:r>
              <a:rPr lang="ru-RU" sz="2400" dirty="0" err="1" smtClean="0">
                <a:solidFill>
                  <a:srgbClr val="FF0000"/>
                </a:solidFill>
                <a:latin typeface="KabelCTT Ultra" pitchFamily="2" charset="0"/>
              </a:rPr>
              <a:t>Неклиновского</a:t>
            </a:r>
            <a:r>
              <a:rPr lang="ru-RU" sz="2400" dirty="0" smtClean="0">
                <a:solidFill>
                  <a:srgbClr val="FF0000"/>
                </a:solidFill>
                <a:latin typeface="KabelCTT Ultra" pitchFamily="2" charset="0"/>
              </a:rPr>
              <a:t> района, находящихся в трудной жизненной ситуации:</a:t>
            </a:r>
          </a:p>
          <a:p>
            <a:pPr algn="ctr"/>
            <a:endParaRPr lang="ru-RU" sz="800" dirty="0" smtClean="0">
              <a:solidFill>
                <a:srgbClr val="FF0000"/>
              </a:solidFill>
              <a:latin typeface="KabelCTT Ultra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KabelCTT Ultra" pitchFamily="2" charset="0"/>
              </a:rPr>
              <a:t>Канцелярские принадлежности – 57  семей;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KabelCTT Ultra" pitchFamily="2" charset="0"/>
              </a:rPr>
              <a:t>Школьные принадлежности  (рюкзаки, книги и пр.) – 90 семей;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KabelCTT Ultra" pitchFamily="2" charset="0"/>
              </a:rPr>
              <a:t>Одежда и обувь (новые) – 54 семьи;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KabelCTT Ultra" pitchFamily="2" charset="0"/>
              </a:rPr>
              <a:t>Одежда и обувь (б/у) – </a:t>
            </a:r>
            <a:r>
              <a:rPr lang="ru-RU" sz="2000" dirty="0" smtClean="0">
                <a:solidFill>
                  <a:srgbClr val="002060"/>
                </a:solidFill>
                <a:latin typeface="KabelCTT Ultra" pitchFamily="2" charset="0"/>
              </a:rPr>
              <a:t>136 </a:t>
            </a:r>
            <a:r>
              <a:rPr lang="ru-RU" sz="2000" dirty="0" smtClean="0">
                <a:solidFill>
                  <a:srgbClr val="002060"/>
                </a:solidFill>
                <a:latin typeface="KabelCTT Ultra" pitchFamily="2" charset="0"/>
              </a:rPr>
              <a:t>семей;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KabelCTT Ultra" pitchFamily="2" charset="0"/>
              </a:rPr>
              <a:t>Продукты питания – </a:t>
            </a:r>
            <a:r>
              <a:rPr lang="ru-RU" sz="2000" dirty="0" smtClean="0">
                <a:solidFill>
                  <a:srgbClr val="002060"/>
                </a:solidFill>
                <a:latin typeface="KabelCTT Ultra" pitchFamily="2" charset="0"/>
              </a:rPr>
              <a:t>78 семей;</a:t>
            </a:r>
            <a:endParaRPr lang="ru-RU" sz="2000" dirty="0" smtClean="0">
              <a:solidFill>
                <a:srgbClr val="002060"/>
              </a:solidFill>
              <a:latin typeface="KabelCTT Ultra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KabelCTT Ultra" pitchFamily="2" charset="0"/>
              </a:rPr>
              <a:t>Наборы моющих средств и средств гигиены – 80 семей;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KabelCTT Ultra" pitchFamily="2" charset="0"/>
              </a:rPr>
              <a:t>Овощи – 70 семей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62000"/>
            <a:ext cx="6858000" cy="685800"/>
          </a:xfrm>
          <a:effectLst>
            <a:outerShdw blurRad="50800" dist="38100" dir="13500000" algn="br" rotWithShape="0">
              <a:srgbClr val="FFFF00">
                <a:alpha val="95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ctika script" pitchFamily="2" charset="0"/>
              </a:rPr>
              <a:t>Акция «Помоги пойти учиться»</a:t>
            </a:r>
            <a:r>
              <a:rPr lang="ru-RU" dirty="0" smtClean="0">
                <a:solidFill>
                  <a:srgbClr val="002060"/>
                </a:solidFill>
                <a:latin typeface="Arctika script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ctika script" pitchFamily="2" charset="0"/>
              </a:rPr>
            </a:br>
            <a:endParaRPr lang="ru-RU" dirty="0">
              <a:solidFill>
                <a:srgbClr val="002060"/>
              </a:solidFill>
              <a:latin typeface="Arctika scrip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524000"/>
            <a:ext cx="8534400" cy="4800600"/>
          </a:xfrm>
        </p:spPr>
        <p:txBody>
          <a:bodyPr numCol="2">
            <a:normAutofit fontScale="40000" lnSpcReduction="20000"/>
          </a:bodyPr>
          <a:lstStyle/>
          <a:p>
            <a:pPr marL="182563" indent="-182563" algn="just">
              <a:lnSpc>
                <a:spcPct val="120000"/>
              </a:lnSpc>
              <a:buNone/>
            </a:pPr>
            <a:r>
              <a:rPr lang="ru-RU" sz="2800" dirty="0" smtClean="0">
                <a:solidFill>
                  <a:srgbClr val="002060"/>
                </a:solidFill>
                <a:latin typeface="KabelCTT Ultra" pitchFamily="2" charset="0"/>
              </a:rPr>
              <a:t>       </a:t>
            </a:r>
            <a:r>
              <a:rPr lang="ru-RU" sz="4000" dirty="0" smtClean="0">
                <a:solidFill>
                  <a:srgbClr val="002060"/>
                </a:solidFill>
                <a:latin typeface="KabelCTT Ultra" pitchFamily="2" charset="0"/>
              </a:rPr>
              <a:t>Акция «Помоги пойти учится» предполагает сбор школьных принадлежностей, школьной литературы, одежды и обуви для детей всех школьных возрастов для последующей их передачи в семьи, находящиеся в сложном материальном положении. Кроме того, в рамках акции проведен сбор вещей для подготовки детей к школе.</a:t>
            </a:r>
            <a:br>
              <a:rPr lang="ru-RU" sz="4000" dirty="0" smtClean="0">
                <a:solidFill>
                  <a:srgbClr val="002060"/>
                </a:solidFill>
                <a:latin typeface="KabelCTT Ultra" pitchFamily="2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KabelCTT Ultra" pitchFamily="2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KabelCTT Ultra" pitchFamily="2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KabelCTT Ultra" pitchFamily="2" charset="0"/>
              </a:rPr>
              <a:t>Традиции благотворительности испокон веков почитались в России и, особенно, на Дону. Только благодаря взаимовыручке, поддержке человека попавшего в трудную жизненную ситуацию наши предки смогли выжить и освоить эти бескрайние просторы, завещав потомкам законы человеческого общежития. Более 500 семей  </a:t>
            </a:r>
            <a:r>
              <a:rPr lang="ru-RU" sz="4000" dirty="0" err="1" smtClean="0">
                <a:solidFill>
                  <a:srgbClr val="002060"/>
                </a:solidFill>
                <a:latin typeface="KabelCTT Ultra" pitchFamily="2" charset="0"/>
              </a:rPr>
              <a:t>Неклиновского</a:t>
            </a:r>
            <a:r>
              <a:rPr lang="ru-RU" sz="4000" dirty="0" smtClean="0">
                <a:solidFill>
                  <a:srgbClr val="002060"/>
                </a:solidFill>
                <a:latin typeface="KabelCTT Ultra" pitchFamily="2" charset="0"/>
              </a:rPr>
              <a:t> района находятся в сложном материальном положении. У подавляющего большинства указанных семей есть дети, которые 1 сентября пошли в школу, некоторые в первый класс.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4000" dirty="0" smtClean="0">
                <a:solidFill>
                  <a:srgbClr val="002060"/>
                </a:solidFill>
                <a:latin typeface="KabelCTT Ultra" pitchFamily="2" charset="0"/>
              </a:rPr>
              <a:t>        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4000" dirty="0" smtClean="0">
                <a:solidFill>
                  <a:srgbClr val="002060"/>
                </a:solidFill>
                <a:latin typeface="KabelCTT Ultra" pitchFamily="2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KabelCTT Ultra" pitchFamily="2" charset="0"/>
              </a:rPr>
            </a:br>
            <a:endParaRPr lang="ru-RU" sz="2400" dirty="0">
              <a:solidFill>
                <a:srgbClr val="002060"/>
              </a:solidFill>
              <a:latin typeface="KabelCTT Ultra" pitchFamily="2" charset="0"/>
              <a:cs typeface="Lao UI" pitchFamily="34" charset="0"/>
            </a:endParaRPr>
          </a:p>
        </p:txBody>
      </p:sp>
      <p:pic>
        <p:nvPicPr>
          <p:cNvPr id="6" name="Picture 4" descr="C:\Users\связной\Desktop\Новая папка\се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6000" cy="1243965"/>
          </a:xfrm>
          <a:prstGeom prst="rect">
            <a:avLst/>
          </a:prstGeom>
          <a:noFill/>
        </p:spPr>
      </p:pic>
      <p:pic>
        <p:nvPicPr>
          <p:cNvPr id="3074" name="Picture 2" descr="C:\Users\связной\Desktop\заставка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505200"/>
            <a:ext cx="3553481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314</Words>
  <PresentationFormat>Экран (4:3)</PresentationFormat>
  <Paragraphs>38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Сайт социально-реабилитационного центра  </vt:lpstr>
      <vt:lpstr>Сайт социально-реабилитационного центра  </vt:lpstr>
      <vt:lpstr>Акция «Семья помогает семье» </vt:lpstr>
      <vt:lpstr>Акция «Семья помогает семье» </vt:lpstr>
      <vt:lpstr>Акция «Семья помогает семье» </vt:lpstr>
      <vt:lpstr>Акция «Помоги пойти учиться» </vt:lpstr>
      <vt:lpstr>Акция «Помоги пойти учиться»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</dc:title>
  <dc:creator>ЮЛЕЧКА</dc:creator>
  <cp:lastModifiedBy>связной</cp:lastModifiedBy>
  <cp:revision>64</cp:revision>
  <dcterms:created xsi:type="dcterms:W3CDTF">2017-08-03T18:31:10Z</dcterms:created>
  <dcterms:modified xsi:type="dcterms:W3CDTF">2017-09-22T13:37:03Z</dcterms:modified>
</cp:coreProperties>
</file>